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0" r:id="rId2"/>
    <p:sldId id="341" r:id="rId3"/>
    <p:sldId id="342" r:id="rId4"/>
    <p:sldId id="288" r:id="rId5"/>
    <p:sldId id="287" r:id="rId6"/>
    <p:sldId id="34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76" d="100"/>
          <a:sy n="76" d="100"/>
        </p:scale>
        <p:origin x="28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6FB2C-E1E0-5A43-E00B-FA95903F6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7A34660-6D9E-9325-1B3D-448D4B6CF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A4E3B5-ACAC-DB03-6435-4B43F1D0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233C39-8805-407E-6F85-24A225AC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E0AB1B-A2B2-C305-42DB-565A16D0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5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DD364-0AA9-B6E6-D82C-5E6309D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92C9153-55A9-A50E-5C7B-3FAEFB8E9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5BADEA-DC32-B634-450E-A746FC73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0C6A7A-DC05-0A36-E3CF-608D7F86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01EF07-8268-FA33-3013-762FDF72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2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27A3779-1F95-0D70-F2E4-16F674FB7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A29A17-A438-DA36-CE7D-55AEAD3C3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D7A76F-DDEB-4F7D-55D2-39B1424B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2ED95C-54DC-6DED-0ABC-4954B94B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712885-3DE3-ACC0-D309-0E396A05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52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CB4"/>
                </a:solidFill>
              </a:defRPr>
            </a:lvl1pPr>
          </a:lstStyle>
          <a:p>
            <a:r>
              <a:rPr lang="nl-NL" dirty="0"/>
              <a:t>Enter </a:t>
            </a:r>
            <a:r>
              <a:rPr lang="nl-NL" dirty="0" err="1"/>
              <a:t>title</a:t>
            </a:r>
            <a:r>
              <a:rPr lang="nl-NL" dirty="0"/>
              <a:t> here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425655"/>
            <a:ext cx="5346700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err="1"/>
              <a:t>Plain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goes</a:t>
            </a:r>
            <a:r>
              <a:rPr lang="nl-NL" dirty="0"/>
              <a:t> here.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1072" y="2425655"/>
            <a:ext cx="5148072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Or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bullets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Example footer | July 2018</a:t>
            </a:r>
          </a:p>
        </p:txBody>
      </p:sp>
    </p:spTree>
    <p:extLst>
      <p:ext uri="{BB962C8B-B14F-4D97-AF65-F5344CB8AC3E}">
        <p14:creationId xmlns:p14="http://schemas.microsoft.com/office/powerpoint/2010/main" val="114915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993F-A781-97CE-AFFC-25865F1A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DE29D2-F430-1492-80EF-E2BDF3F6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C48F8B-7B44-C7B8-990D-3E5F9A8A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E25628-F41C-11FE-7D70-E89CFAAD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C52AF1-F66A-7A88-7E88-3E20856E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9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94B2D-A9C7-FFFD-CAE5-31E6B7264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D4E565-C39D-9BDD-CC2D-A0DDD0011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E3EA83-B129-C823-08AA-4470ED4E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2262B7-F790-0EA0-6359-3CBA8475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485FA1-D478-00A4-74D9-3E2F9427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92208-C226-96AB-6F03-4A43529B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EDB4DF-93F8-5B9A-52E0-A26146C80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E1512B-CA2E-6DF8-F8B2-A75232360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AF611E-A88D-EBE4-D969-F8FE82A6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347408-5776-747B-1E8E-00CC5012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881D63-242E-F170-B54E-0BB671BC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3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51393-3A26-BF29-4008-ED4C6151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80552A-6535-64F4-14C7-E7BB21F49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7B3157-DDEB-BB1C-B609-A1E656C91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BDBAAA4-7B7C-3D03-AF82-DC748A70F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A267CA-EDB2-014E-3326-25A17C095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5027C92-F348-0E02-C821-2B01DDAB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03734F-A81A-4E54-FA33-3C53085D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92A9D59-4D97-2029-746B-49A9398E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1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82C74-F7B4-B1C0-29B8-BAFF4828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96A151-9EA4-C277-59D7-9783E686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F6F4BF-44C6-3D6A-D87D-2DE10072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E392D6-3D03-D87C-F644-AE52825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43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4C82367-4427-467F-1B0E-814778DA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9C6D82-9758-CA2D-FB20-31021884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10D2A2-CD2C-2E70-E593-196F2B08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8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3A972-6062-1773-8D59-45A51070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5EF6D9-8B93-77C4-3E2E-460C162A5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EABE18-C2DA-4D2C-CD3C-6102E34F8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160B36-22BF-7D4C-DB9B-142FE2FF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BF796E-10B3-9895-A1D3-650D2120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D4789F-99A3-657E-B043-EB7A716B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2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E7343-12E3-1D11-8503-2341AB12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24FD37-0A8D-B93D-036F-E973DF708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46AB21-9E61-96BE-6A0F-791E004AE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8871B3-52B3-9990-D71D-1E332A04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07B0E6-1076-C735-767C-436E55CA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BFD8ED-665F-FCF5-931F-D5879103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03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3B8DC-C637-1311-64A5-C76D2FC8E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EB07DD-C7E6-2CEE-C245-CE96977A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D2D04D-A1ED-7345-75F2-A544AF1B7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10A6-70BB-1C44-9E5D-9559DA7AA835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8AF53B-5150-77D6-1095-3DF6C0EC9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DC55EE-6FBE-35A5-CBE2-376BEEA58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BEAEE-94C0-5E4D-AFEF-EA83794D59D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6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239EFF-BA03-EB47-BC87-6E39E48005E6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Participatieve validiteit: actief meedoen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</a:t>
            </a:r>
            <a:r>
              <a:rPr lang="nl-NL" b="1" dirty="0"/>
              <a:t>stakeholders actief deelnemen </a:t>
            </a:r>
            <a:r>
              <a:rPr lang="nl-NL" dirty="0"/>
              <a:t>aan het onderzoeksproces.</a:t>
            </a:r>
          </a:p>
          <a:p>
            <a:pPr lvl="0"/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Wie namen er deel en op welke manier?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Waren deze rollen betekenisvol voor de betrokkenen?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08948E-C970-48E9-931C-C48671D0BC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7A863D2-57CC-7890-1424-E43F171D97C9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BD9E5049-194C-3DDB-531B-541103CF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It takes a </a:t>
            </a:r>
            <a:r>
              <a:rPr lang="nl-NL" dirty="0" err="1">
                <a:solidFill>
                  <a:schemeClr val="bg1"/>
                </a:solidFill>
              </a:rPr>
              <a:t>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Intersubjectieve validiteit: betekenisvol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het onderzoek als </a:t>
            </a:r>
            <a:r>
              <a:rPr lang="nl-NL" b="1" dirty="0"/>
              <a:t>geloofwaardig en betekenisvol </a:t>
            </a:r>
            <a:r>
              <a:rPr lang="nl-NL" dirty="0"/>
              <a:t>wordt ervaren door de stakeholders vanuit een verschillende perspectieven.  </a:t>
            </a:r>
          </a:p>
          <a:p>
            <a:pPr lvl="0"/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Wordt het onderzoek gezien als geloofwaardig en </a:t>
            </a:r>
            <a:r>
              <a:rPr lang="nl-NL" dirty="0" err="1"/>
              <a:t>beketenisvol</a:t>
            </a:r>
            <a:r>
              <a:rPr lang="nl-NL" dirty="0"/>
              <a:t> door verschillende betrokken stakeholders?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School </a:t>
            </a:r>
            <a:r>
              <a:rPr lang="nl-NL" dirty="0" err="1">
                <a:solidFill>
                  <a:schemeClr val="bg1"/>
                </a:solidFill>
              </a:rPr>
              <a:t>for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Participation</a:t>
            </a:r>
            <a:r>
              <a:rPr lang="nl-NL" dirty="0">
                <a:solidFill>
                  <a:schemeClr val="bg1"/>
                </a:solidFill>
              </a:rPr>
              <a:t> | Maart 2021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7FD18218-665B-2B24-2122-6AD8AF640A05}"/>
              </a:ext>
            </a:extLst>
          </p:cNvPr>
          <p:cNvSpPr/>
          <p:nvPr/>
        </p:nvSpPr>
        <p:spPr>
          <a:xfrm>
            <a:off x="152400" y="64157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ADE650B2-7C4C-96AE-3FB7-80BD99FC3ED4}"/>
              </a:ext>
            </a:extLst>
          </p:cNvPr>
          <p:cNvSpPr txBox="1">
            <a:spLocks/>
          </p:cNvSpPr>
          <p:nvPr/>
        </p:nvSpPr>
        <p:spPr>
          <a:xfrm>
            <a:off x="3155537" y="6474959"/>
            <a:ext cx="5781675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solidFill>
                  <a:schemeClr val="bg1"/>
                </a:solidFill>
              </a:rPr>
              <a:t>It takes a 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2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239EFF-BA03-EB47-BC87-6E39E48005E6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 err="1"/>
              <a:t>Contextuele</a:t>
            </a:r>
            <a:r>
              <a:rPr lang="en-US" b="1" noProof="0" dirty="0"/>
              <a:t> </a:t>
            </a:r>
            <a:r>
              <a:rPr lang="en-US" b="1" noProof="0" dirty="0" err="1"/>
              <a:t>validiteit</a:t>
            </a:r>
            <a:r>
              <a:rPr lang="en-US" b="1" noProof="0" dirty="0"/>
              <a:t>: </a:t>
            </a:r>
            <a:r>
              <a:rPr lang="en-US" b="1" noProof="0" dirty="0" err="1"/>
              <a:t>lokaal</a:t>
            </a:r>
            <a:endParaRPr lang="en-US" b="1" noProof="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het onderzoek en de bevindingen zijn </a:t>
            </a:r>
            <a:r>
              <a:rPr lang="nl-NL" b="1" dirty="0"/>
              <a:t>afgestemd op de lokale </a:t>
            </a:r>
            <a:r>
              <a:rPr lang="nl-NL" dirty="0"/>
              <a:t>situatie. </a:t>
            </a:r>
          </a:p>
          <a:p>
            <a:pPr lvl="0"/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Is het onderzoek begrijpelijk en waardevol voor de mensen om wiens leven of werk het gaat?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70F390C-30D1-9DBE-2D04-77B9C662FCE6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EF83E550-8846-48B8-DD69-B9FDB7AB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It takes a </a:t>
            </a:r>
            <a:r>
              <a:rPr lang="nl-NL" dirty="0" err="1">
                <a:solidFill>
                  <a:schemeClr val="bg1"/>
                </a:solidFill>
              </a:rPr>
              <a:t>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8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Katalytische validiteit: bruikbaar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het onderzoek </a:t>
            </a:r>
            <a:r>
              <a:rPr lang="nl-NL" b="1" dirty="0"/>
              <a:t>bruikbaar</a:t>
            </a:r>
            <a:r>
              <a:rPr lang="nl-NL" dirty="0"/>
              <a:t> is in het aandragen van </a:t>
            </a:r>
            <a:r>
              <a:rPr lang="nl-NL" b="1" dirty="0"/>
              <a:t>nieuwe mogelijkheden voor sociale actie</a:t>
            </a:r>
            <a:r>
              <a:rPr lang="nl-NL" dirty="0"/>
              <a:t>. </a:t>
            </a:r>
          </a:p>
          <a:p>
            <a:pPr lvl="0"/>
            <a:endParaRPr lang="nl-NL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Weten de betrokkenen welke acties genomen kunnen worden om hun situatie te verbeteren op basis van het onderzoek?</a:t>
            </a:r>
            <a:endParaRPr lang="nl-NL" dirty="0">
              <a:effectLst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5D4086D-593B-4070-35A6-D806EE99E7B1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9F02FECA-102F-C244-0F82-94E0170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It takes a </a:t>
            </a:r>
            <a:r>
              <a:rPr lang="nl-NL" dirty="0" err="1">
                <a:solidFill>
                  <a:schemeClr val="bg1"/>
                </a:solidFill>
              </a:rPr>
              <a:t>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2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Ethische validiteit: rechtvaardig en eerlijk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het onderzoeksproces en de onderzoekbevindingen als </a:t>
            </a:r>
            <a:r>
              <a:rPr lang="nl-NL" b="1" dirty="0"/>
              <a:t>rechtvaardig en eerlijk </a:t>
            </a:r>
            <a:r>
              <a:rPr lang="nl-NL" dirty="0"/>
              <a:t>worden beschouwd. </a:t>
            </a:r>
          </a:p>
          <a:p>
            <a:pPr lvl="0"/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Voelen mensen zich eerlijk behandeld?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Hebben zij het idee dat het onderzoek hun waarden weerspiegeld?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36DBA69-8521-04B3-FFA7-0DAE09A714B6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65347111-DAA3-09D7-600C-49BBC790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It takes a </a:t>
            </a:r>
            <a:r>
              <a:rPr lang="nl-NL" dirty="0" err="1">
                <a:solidFill>
                  <a:schemeClr val="bg1"/>
                </a:solidFill>
              </a:rPr>
              <a:t>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239EFF-BA03-EB47-BC87-6E39E48005E6}"/>
              </a:ext>
            </a:extLst>
          </p:cNvPr>
          <p:cNvSpPr/>
          <p:nvPr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Empathische validiteit: wederzijds begrip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De mate waarin het onderzoek de empathie onder de betrokkenen heeft verhoogd. Meer </a:t>
            </a:r>
            <a:r>
              <a:rPr lang="nl-NL" b="1" dirty="0"/>
              <a:t>wederzijds begrip</a:t>
            </a:r>
            <a:r>
              <a:rPr lang="nl-NL" dirty="0"/>
              <a:t>.</a:t>
            </a:r>
          </a:p>
          <a:p>
            <a:pPr lvl="0"/>
            <a:endParaRPr lang="nl-N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Hebben de deelnemers een beter begrip van elkaars perspectieven?</a:t>
            </a:r>
          </a:p>
          <a:p>
            <a:endParaRPr lang="nl-NL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A707929B-4F4F-4DFB-A065-2B06B01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3137" y="6322559"/>
            <a:ext cx="5781675" cy="47625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It takes a </a:t>
            </a:r>
            <a:r>
              <a:rPr lang="nl-NL" dirty="0" err="1">
                <a:solidFill>
                  <a:schemeClr val="bg1"/>
                </a:solidFill>
              </a:rPr>
              <a:t>village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7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Participatieve validiteit: actief meedoen</vt:lpstr>
      <vt:lpstr>Intersubjectieve validiteit: betekenisvol</vt:lpstr>
      <vt:lpstr>Contextuele validiteit: lokaal</vt:lpstr>
      <vt:lpstr>Katalytische validiteit: bruikbaar</vt:lpstr>
      <vt:lpstr>Ethische validiteit: rechtvaardig en eerlijk</vt:lpstr>
      <vt:lpstr>Empathische validiteit: wederzijds begrip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Participatieve validiteit: actief meedoen</dc:title>
  <dc:creator>barbara azzi</dc:creator>
  <cp:lastModifiedBy>Marja Peltenburg</cp:lastModifiedBy>
  <cp:revision>1</cp:revision>
  <dcterms:created xsi:type="dcterms:W3CDTF">2022-06-23T11:39:57Z</dcterms:created>
  <dcterms:modified xsi:type="dcterms:W3CDTF">2022-07-06T11:51:37Z</dcterms:modified>
</cp:coreProperties>
</file>